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8.xml" ContentType="application/vnd.openxmlformats-officedocument.theme+xml"/>
  <Override PartName="/ppt/comments/comment2.xml" ContentType="application/vnd.openxmlformats-officedocument.presentationml.comments+xml"/>
  <Override PartName="/ppt/comments/comment1.xml" ContentType="application/vnd.openxmlformats-officedocument.presentationml.comment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58" r:id="rId1"/>
    <p:sldMasterId id="2147483655" r:id="rId2"/>
    <p:sldMasterId id="2147483864" r:id="rId3"/>
    <p:sldMasterId id="2147483659" r:id="rId4"/>
    <p:sldMasterId id="2147483742" r:id="rId5"/>
    <p:sldMasterId id="2147483876" r:id="rId6"/>
  </p:sldMasterIdLst>
  <p:notesMasterIdLst>
    <p:notesMasterId r:id="rId18"/>
  </p:notesMasterIdLst>
  <p:handoutMasterIdLst>
    <p:handoutMasterId r:id="rId19"/>
  </p:handoutMasterIdLst>
  <p:sldIdLst>
    <p:sldId id="257" r:id="rId7"/>
    <p:sldId id="259" r:id="rId8"/>
    <p:sldId id="268" r:id="rId9"/>
    <p:sldId id="272" r:id="rId10"/>
    <p:sldId id="281" r:id="rId11"/>
    <p:sldId id="270" r:id="rId12"/>
    <p:sldId id="282" r:id="rId13"/>
    <p:sldId id="277" r:id="rId14"/>
    <p:sldId id="283" r:id="rId15"/>
    <p:sldId id="267" r:id="rId16"/>
    <p:sldId id="271" r:id="rId17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Mongolian Baiti" panose="03000500000000000000" pitchFamily="66" charset="0"/>
      <p:regular r:id="rId26"/>
    </p:embeddedFont>
    <p:embeddedFont>
      <p:font typeface="Times" panose="02020603050405020304" pitchFamily="18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en-US"/>
    </a:defPPr>
    <a:lvl1pPr marL="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B87A4"/>
    <a:srgbClr val="E05B7A"/>
    <a:srgbClr val="8E936A"/>
    <a:srgbClr val="F7D186"/>
    <a:srgbClr val="B79D7A"/>
    <a:srgbClr val="000099"/>
    <a:srgbClr val="333399"/>
    <a:srgbClr val="C0504D"/>
    <a:srgbClr val="4F8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410" autoAdjust="0"/>
  </p:normalViewPr>
  <p:slideViewPr>
    <p:cSldViewPr snapToGrid="0" snapToObjects="1">
      <p:cViewPr varScale="1">
        <p:scale>
          <a:sx n="117" d="100"/>
          <a:sy n="117" d="100"/>
        </p:scale>
        <p:origin x="72" y="8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279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5.fntdata"/><Relationship Id="rId32" Type="http://schemas.openxmlformats.org/officeDocument/2006/relationships/commentAuthors" Target="commentAuthors.xml"/><Relationship Id="rId37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11-07T08:32:38.994" idx="1">
    <p:pos x="10" y="1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11-07T08:32:38.994" idx="1">
    <p:pos x="10" y="1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62AAECFB-A838-1545-A75D-70854B7EFE5E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AD96B740-7877-BC45-93CA-EFA3F7356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3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0FD40B87-A1E8-444D-844C-072D06309A10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6400" y="4415792"/>
            <a:ext cx="6197600" cy="4183380"/>
          </a:xfrm>
          <a:prstGeom prst="rect">
            <a:avLst/>
          </a:prstGeom>
        </p:spPr>
        <p:txBody>
          <a:bodyPr vert="horz" lIns="92757" tIns="46378" rIns="92757" bIns="463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B2407526-57F8-9D47-AEB7-CBCC2417D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850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6676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3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70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061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1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10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97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47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25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47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61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44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19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0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95044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2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38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63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76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37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5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94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45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03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5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15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16058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5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433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27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3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1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6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71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962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081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62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061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90" y="991476"/>
            <a:ext cx="8809002" cy="384197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244"/>
              </a:spcAft>
              <a:defRPr/>
            </a:lvl1pPr>
            <a:lvl2pPr>
              <a:spcBef>
                <a:spcPts val="0"/>
              </a:spcBef>
              <a:spcAft>
                <a:spcPts val="244"/>
              </a:spcAft>
              <a:defRPr/>
            </a:lvl2pPr>
            <a:lvl3pPr>
              <a:spcBef>
                <a:spcPts val="0"/>
              </a:spcBef>
              <a:spcAft>
                <a:spcPts val="244"/>
              </a:spcAft>
              <a:defRPr/>
            </a:lvl3pPr>
            <a:lvl4pPr marL="892816" indent="-223204">
              <a:spcBef>
                <a:spcPts val="0"/>
              </a:spcBef>
              <a:spcAft>
                <a:spcPts val="244"/>
              </a:spcAft>
              <a:defRPr/>
            </a:lvl4pPr>
            <a:lvl5pPr marL="1116020" indent="-223204">
              <a:spcBef>
                <a:spcPts val="0"/>
              </a:spcBef>
              <a:spcAft>
                <a:spcPts val="244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0749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1229502" y="2088180"/>
            <a:ext cx="6682691" cy="844519"/>
          </a:xfrm>
        </p:spPr>
        <p:txBody>
          <a:bodyPr lIns="74343" tIns="37172" rIns="74343" bIns="37172"/>
          <a:lstStyle>
            <a:lvl1pPr>
              <a:defRPr sz="33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220745" y="4414094"/>
            <a:ext cx="2923256" cy="574488"/>
          </a:xfrm>
          <a:prstGeom prst="rect">
            <a:avLst/>
          </a:prstGeom>
        </p:spPr>
        <p:txBody>
          <a:bodyPr lIns="74343" tIns="37172" rIns="74343" bIns="37172"/>
          <a:lstStyle>
            <a:lvl1pPr marL="0" indent="0" algn="ctr">
              <a:buFontTx/>
              <a:buNone/>
              <a:defRPr sz="1600" b="1" i="1" smtClean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2638806345"/>
      </p:ext>
    </p:extLst>
  </p:cSld>
  <p:clrMapOvr>
    <a:masterClrMapping/>
  </p:clrMapOvr>
  <p:transition/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86" y="1683216"/>
            <a:ext cx="7771963" cy="1022029"/>
          </a:xfrm>
        </p:spPr>
        <p:txBody>
          <a:bodyPr anchor="ctr" anchorCtr="1"/>
          <a:lstStyle>
            <a:lvl1pPr algn="ctr">
              <a:defRPr sz="3300" b="1" cap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6737" y="2944301"/>
            <a:ext cx="7771963" cy="1125309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300" baseline="0"/>
            </a:lvl1pPr>
            <a:lvl2pPr marL="371723" indent="0">
              <a:buNone/>
              <a:defRPr sz="1500"/>
            </a:lvl2pPr>
            <a:lvl3pPr marL="743448" indent="0">
              <a:buNone/>
              <a:defRPr sz="1300"/>
            </a:lvl3pPr>
            <a:lvl4pPr marL="1115168" indent="0">
              <a:buNone/>
              <a:defRPr sz="1100"/>
            </a:lvl4pPr>
            <a:lvl5pPr marL="1486892" indent="0">
              <a:buNone/>
              <a:defRPr sz="1100"/>
            </a:lvl5pPr>
            <a:lvl6pPr marL="1858615" indent="0">
              <a:buNone/>
              <a:defRPr sz="1100"/>
            </a:lvl6pPr>
            <a:lvl7pPr marL="2230341" indent="0">
              <a:buNone/>
              <a:defRPr sz="1100"/>
            </a:lvl7pPr>
            <a:lvl8pPr marL="2602064" indent="0">
              <a:buNone/>
              <a:defRPr sz="1100"/>
            </a:lvl8pPr>
            <a:lvl9pPr marL="2973786" indent="0">
              <a:buNone/>
              <a:defRPr sz="1100"/>
            </a:lvl9pPr>
          </a:lstStyle>
          <a:p>
            <a:pPr lvl="0"/>
            <a:r>
              <a:rPr lang="en-US" dirty="0"/>
              <a:t>Click to edit Briefer’s Rank Name</a:t>
            </a:r>
          </a:p>
          <a:p>
            <a:pPr lvl="0"/>
            <a:r>
              <a:rPr lang="en-US" dirty="0"/>
              <a:t>Edit Briefer’s Office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355891617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991476"/>
            <a:ext cx="4530344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991477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12462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7563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991476"/>
            <a:ext cx="5788772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991476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29278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59410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66999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174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6050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5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362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7194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2443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9025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991477"/>
            <a:ext cx="3691391" cy="495738"/>
          </a:xfrm>
        </p:spPr>
        <p:txBody>
          <a:bodyPr anchor="ctr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991476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487215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612892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089845"/>
            <a:ext cx="5872668" cy="312493"/>
          </a:xfrm>
        </p:spPr>
        <p:txBody>
          <a:bodyPr anchor="ctr" anchorCtr="1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991477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/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399682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55614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257" y="991476"/>
            <a:ext cx="8809002" cy="38419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0103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5949" y="885390"/>
            <a:ext cx="2118113" cy="3959930"/>
          </a:xfrm>
        </p:spPr>
        <p:txBody>
          <a:bodyPr vert="eaVert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676" y="885390"/>
            <a:ext cx="6149438" cy="39599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73952" y="61325"/>
            <a:ext cx="6710164" cy="65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8" tIns="40775" rIns="81548" bIns="40775" numCol="1" anchor="ctr" anchorCtr="0" compatLnSpc="1">
            <a:prstTxWarp prst="textNoShape">
              <a:avLst/>
            </a:prstTxWarp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873368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953" y="0"/>
            <a:ext cx="6781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3" y="995369"/>
            <a:ext cx="8131175" cy="3243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440786071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2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5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4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5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8.gif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79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42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U Slide Template_No Bottom Bar.bmp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29" y="0"/>
            <a:ext cx="9144000" cy="5143500"/>
          </a:xfrm>
          <a:prstGeom prst="rect">
            <a:avLst/>
          </a:prstGeom>
        </p:spPr>
      </p:pic>
      <p:sp>
        <p:nvSpPr>
          <p:cNvPr id="9" name="Picture Placeholder 6"/>
          <p:cNvSpPr txBox="1">
            <a:spLocks/>
          </p:cNvSpPr>
          <p:nvPr userDrawn="1"/>
        </p:nvSpPr>
        <p:spPr>
          <a:xfrm>
            <a:off x="8099071" y="112345"/>
            <a:ext cx="777240" cy="77724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17" tIns="45708" rIns="91417" bIns="45708" anchor="ctr"/>
          <a:lstStyle>
            <a:lvl1pPr marL="342814" indent="-342814" algn="ctr" defTabSz="4570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763" indent="-285678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97" indent="-228542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1" indent="-228542" algn="l" defTabSz="45708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3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3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SHIELD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5/18/2022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88" r:id="rId2"/>
    <p:sldLayoutId id="2147483832" r:id="rId3"/>
    <p:sldLayoutId id="2147483831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U Slide Template.bmp"/>
          <p:cNvPicPr>
            <a:picLocks noChangeAspect="1"/>
          </p:cNvPicPr>
          <p:nvPr userDrawn="1"/>
        </p:nvPicPr>
        <p:blipFill rotWithShape="1">
          <a:blip r:embed="rId14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0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89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No Bottom Bar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5/18/2022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90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002" y="4895547"/>
            <a:ext cx="1905121" cy="23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68" tIns="40784" rIns="81568" bIns="4078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imes New Roman" pitchFamily="18" charset="0"/>
              </a:defRPr>
            </a:lvl1pPr>
          </a:lstStyle>
          <a:p>
            <a:pPr defTabSz="91424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043516" y="808842"/>
            <a:ext cx="100499" cy="8929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flipV="1">
            <a:off x="-1" y="819598"/>
            <a:ext cx="5608801" cy="55942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5547819" y="725232"/>
            <a:ext cx="3494034" cy="24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>
            <a:spAutoFit/>
          </a:bodyPr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i="1" dirty="0">
                <a:solidFill>
                  <a:srgbClr val="002060"/>
                </a:solidFill>
              </a:rPr>
              <a:t>Develop America's Airmen Today ... for Tomorrow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 flipV="1">
            <a:off x="4" y="4899291"/>
            <a:ext cx="2684648" cy="62398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 flipV="1">
            <a:off x="6459935" y="4897143"/>
            <a:ext cx="2684648" cy="6239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lIns="74359" tIns="37180" rIns="74359" bIns="37180" anchor="ctr"/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0" name="Picture 19" descr="USAF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92962" y="79951"/>
            <a:ext cx="616757" cy="576289"/>
          </a:xfrm>
          <a:prstGeom prst="rect">
            <a:avLst/>
          </a:prstGeom>
        </p:spPr>
      </p:pic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2113425" y="4823117"/>
            <a:ext cx="4889578" cy="2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0" rIns="74359" bIns="0">
            <a:noAutofit/>
          </a:bodyPr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002060"/>
                </a:solidFill>
              </a:rPr>
              <a:t>The Intellectual and Leadership Center of the Air Force</a:t>
            </a:r>
          </a:p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i="1" dirty="0">
                <a:solidFill>
                  <a:srgbClr val="002060"/>
                </a:solidFill>
              </a:rPr>
              <a:t>Fly – Fight – Win in Air, Space, and Cyberspace</a:t>
            </a: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8203021" y="20027"/>
            <a:ext cx="674613" cy="674613"/>
            <a:chOff x="8610600" y="4761"/>
            <a:chExt cx="1041474" cy="1004890"/>
          </a:xfrm>
        </p:grpSpPr>
        <p:pic>
          <p:nvPicPr>
            <p:cNvPr id="26" name="Picture 2" descr="\\maxapcs17602\m2public\Image Library\EMBLEMS- Crests - Logos 2009\AETC - Air Education &amp; Training Command\AETC - Air Education &amp; Training Command - Color.png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610600" y="4761"/>
              <a:ext cx="802734" cy="802734"/>
            </a:xfrm>
            <a:prstGeom prst="rect">
              <a:avLst/>
            </a:prstGeom>
            <a:noFill/>
          </p:spPr>
        </p:pic>
        <p:pic>
          <p:nvPicPr>
            <p:cNvPr id="27" name="Picture 1" descr="X:\AU_CCX\6-Briefing_Tools\08 - Shields\AU1.png"/>
            <p:cNvPicPr>
              <a:picLocks noChangeAspect="1" noChangeArrowheads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>
              <a:off x="8842057" y="243370"/>
              <a:ext cx="666815" cy="658368"/>
            </a:xfrm>
            <a:prstGeom prst="rect">
              <a:avLst/>
            </a:prstGeom>
            <a:noFill/>
          </p:spPr>
        </p:pic>
        <p:pic>
          <p:nvPicPr>
            <p:cNvPr id="21" name="Picture 20" descr="spaatz-shield66-transparent-around.gif"/>
            <p:cNvPicPr>
              <a:picLocks noChangeAspect="1"/>
            </p:cNvPicPr>
            <p:nvPr userDrawn="1"/>
          </p:nvPicPr>
          <p:blipFill>
            <a:blip r:embed="rId19" cstate="print"/>
            <a:stretch>
              <a:fillRect/>
            </a:stretch>
          </p:blipFill>
          <p:spPr>
            <a:xfrm>
              <a:off x="8990128" y="356395"/>
              <a:ext cx="661946" cy="653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83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ransition/>
  <p:hf hdr="0" ftr="0" dt="0"/>
  <p:txStyles>
    <p:titleStyle>
      <a:lvl1pPr algn="ctr" defTabSz="815894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2pPr>
      <a:lvl3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3pPr>
      <a:lvl4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4pPr>
      <a:lvl5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5pPr>
      <a:lvl6pPr marL="371800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6pPr>
      <a:lvl7pPr marL="7435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7pPr>
      <a:lvl8pPr marL="11153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8pPr>
      <a:lvl9pPr marL="1487198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9pPr>
    </p:titleStyle>
    <p:bodyStyle>
      <a:lvl1pPr marL="223204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446408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‒"/>
        <a:defRPr sz="2000">
          <a:solidFill>
            <a:schemeClr val="tx1"/>
          </a:solidFill>
          <a:latin typeface="+mn-lt"/>
        </a:defRPr>
      </a:lvl2pPr>
      <a:lvl3pPr marL="669613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1600">
          <a:solidFill>
            <a:schemeClr val="tx1"/>
          </a:solidFill>
          <a:latin typeface="+mn-lt"/>
        </a:defRPr>
      </a:lvl3pPr>
      <a:lvl4pPr marL="892816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—"/>
        <a:defRPr sz="1600">
          <a:solidFill>
            <a:schemeClr val="tx1"/>
          </a:solidFill>
          <a:latin typeface="+mn-lt"/>
        </a:defRPr>
      </a:lvl4pPr>
      <a:lvl5pPr marL="1116020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―"/>
        <a:defRPr sz="1600" baseline="0">
          <a:solidFill>
            <a:schemeClr val="tx1"/>
          </a:solidFill>
          <a:latin typeface="+mn-lt"/>
        </a:defRPr>
      </a:lvl5pPr>
      <a:lvl6pPr marL="2207562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579360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951161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22959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180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35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53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71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8997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07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025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Baseline v1.0 – produced by AU HQ in 2014</a:t>
            </a:r>
          </a:p>
          <a:p>
            <a:pPr lvl="1"/>
            <a:r>
              <a:rPr lang="en-US" dirty="0"/>
              <a:t>V1.1 – reformatted new AU template to use correct PowerPoint template options, corrected Spaatz template for aspect ratio, converted to .POTX file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9034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Conflict Management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(insert date)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731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Self-Assessment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Honestly assess yourself against the listed criteria</a:t>
            </a:r>
          </a:p>
          <a:p>
            <a:pPr lvl="1"/>
            <a:r>
              <a:rPr lang="en-US" dirty="0"/>
              <a:t>Results are private – sharing is not the intended goal</a:t>
            </a:r>
          </a:p>
          <a:p>
            <a:endParaRPr lang="en-US" dirty="0"/>
          </a:p>
          <a:p>
            <a:r>
              <a:rPr lang="en-US" dirty="0"/>
              <a:t>Contemplate steps for future improvement</a:t>
            </a:r>
          </a:p>
          <a:p>
            <a:endParaRPr lang="en-US" dirty="0"/>
          </a:p>
          <a:p>
            <a:r>
              <a:rPr lang="en-US"/>
              <a:t>You will need these worksheets to finish your Personal Development Plan (PDP) and complete this course.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281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Come back in </a:t>
            </a:r>
            <a:r>
              <a:rPr lang="en-US"/>
              <a:t>10 minutes!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171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By the end of this lesson, you will be able to: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Identify the two types of conflict common at the flight level.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Identify conflict management styles.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Recognize effective, and ineffective, approaches to conflict management styles.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382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As a class:</a:t>
            </a:r>
          </a:p>
          <a:p>
            <a:pPr marL="0" indent="0" algn="ctr">
              <a:buNone/>
            </a:pPr>
            <a:r>
              <a:rPr lang="en-US" sz="1400" dirty="0"/>
              <a:t>	</a:t>
            </a:r>
          </a:p>
          <a:p>
            <a:pPr marL="0" indent="0" algn="ctr">
              <a:buNone/>
            </a:pPr>
            <a:r>
              <a:rPr lang="en-US" sz="2800" dirty="0"/>
              <a:t>What kinds of conflict have you experienced at work?</a:t>
            </a:r>
          </a:p>
          <a:p>
            <a:pPr marL="0" indent="0" algn="ctr">
              <a:buNone/>
            </a:pPr>
            <a:endParaRPr lang="en-US" sz="1100" dirty="0"/>
          </a:p>
          <a:p>
            <a:pPr marL="0" indent="0" algn="ctr">
              <a:buNone/>
            </a:pPr>
            <a:r>
              <a:rPr lang="en-US" sz="2800" dirty="0"/>
              <a:t>As a flight commander, what kinds of conflict do you anticipate in the future?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Five (5) minute sharing opportunity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238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Group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i="1" dirty="0"/>
          </a:p>
          <a:p>
            <a:pPr marL="0" indent="0" algn="ctr">
              <a:buNone/>
            </a:pPr>
            <a:endParaRPr lang="en-US" sz="3200" i="1" dirty="0"/>
          </a:p>
          <a:p>
            <a:pPr marL="0" indent="0" algn="ctr">
              <a:buNone/>
            </a:pPr>
            <a:r>
              <a:rPr lang="en-US" sz="3200" dirty="0"/>
              <a:t>What did we learn?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dirty="0"/>
              <a:t>Conflict is often driven by relationships between </a:t>
            </a:r>
            <a:r>
              <a:rPr lang="en-US" u="sng" dirty="0"/>
              <a:t>people.</a:t>
            </a:r>
          </a:p>
          <a:p>
            <a:pPr marL="0" indent="0" algn="ctr">
              <a:buNone/>
            </a:pPr>
            <a:endParaRPr lang="en-US" sz="2800" u="sng" dirty="0"/>
          </a:p>
          <a:p>
            <a:pPr marL="0" indent="0" algn="ctr">
              <a:buNone/>
            </a:pPr>
            <a:r>
              <a:rPr lang="en-US" dirty="0"/>
              <a:t>Conflict can also result from miscommunication about an </a:t>
            </a:r>
            <a:r>
              <a:rPr lang="en-US" u="sng" dirty="0"/>
              <a:t>issue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endParaRPr lang="en-US" sz="3600" dirty="0"/>
          </a:p>
          <a:p>
            <a:pPr algn="ctr">
              <a:buFontTx/>
              <a:buChar char="-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4284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0819A-4603-4458-AA51-D1CBDF27A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Preferred Conflict Management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D6CC3-D4E4-4B4A-AACD-C92CE54E4B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Survey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2800" dirty="0"/>
              <a:t>Take ten (10) minutes – done independently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070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0683" y="1857393"/>
            <a:ext cx="3997567" cy="2928447"/>
          </a:xfrm>
        </p:spPr>
        <p:txBody>
          <a:bodyPr/>
          <a:lstStyle/>
          <a:p>
            <a:pPr lvl="4"/>
            <a:endParaRPr lang="en-US" dirty="0"/>
          </a:p>
          <a:p>
            <a:r>
              <a:rPr lang="en-US" dirty="0"/>
              <a:t>What do these mean?</a:t>
            </a:r>
          </a:p>
          <a:p>
            <a:r>
              <a:rPr lang="en-US" dirty="0"/>
              <a:t>In your groups:</a:t>
            </a:r>
          </a:p>
          <a:p>
            <a:pPr lvl="1"/>
            <a:r>
              <a:rPr lang="en-US" dirty="0"/>
              <a:t>Discuss the terms</a:t>
            </a:r>
          </a:p>
          <a:p>
            <a:pPr lvl="1"/>
            <a:r>
              <a:rPr lang="en-US" dirty="0"/>
              <a:t>Identify </a:t>
            </a:r>
          </a:p>
          <a:p>
            <a:pPr lvl="2"/>
            <a:r>
              <a:rPr lang="en-US" dirty="0"/>
              <a:t>Which of these are best for dealing with </a:t>
            </a:r>
            <a:r>
              <a:rPr lang="en-US" i="1" dirty="0"/>
              <a:t>people</a:t>
            </a:r>
            <a:r>
              <a:rPr lang="en-US" dirty="0"/>
              <a:t> issues?</a:t>
            </a:r>
          </a:p>
          <a:p>
            <a:pPr lvl="2"/>
            <a:r>
              <a:rPr lang="en-US" dirty="0"/>
              <a:t>Which of these is best for managing </a:t>
            </a:r>
            <a:r>
              <a:rPr lang="en-US" i="1" dirty="0"/>
              <a:t>issues</a:t>
            </a:r>
            <a:r>
              <a:rPr lang="en-US" dirty="0"/>
              <a:t> </a:t>
            </a:r>
            <a:r>
              <a:rPr lang="en-US" dirty="0" err="1"/>
              <a:t>issues</a:t>
            </a:r>
            <a:r>
              <a:rPr lang="en-US" dirty="0"/>
              <a:t>?</a:t>
            </a:r>
          </a:p>
          <a:p>
            <a:pPr marL="457085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691" y="61326"/>
            <a:ext cx="6233116" cy="868051"/>
          </a:xfrm>
        </p:spPr>
        <p:txBody>
          <a:bodyPr/>
          <a:lstStyle/>
          <a:p>
            <a:r>
              <a:rPr lang="en-US" dirty="0"/>
              <a:t>Conflict Management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39DC98-4B11-4302-A0AD-E03934AA3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794" y="1067678"/>
            <a:ext cx="5240347" cy="401449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Competing </a:t>
            </a:r>
            <a:r>
              <a:rPr lang="en-US" sz="2000" dirty="0"/>
              <a:t>-</a:t>
            </a:r>
            <a:r>
              <a:rPr lang="en-US" sz="2000" b="1" dirty="0"/>
              <a:t> </a:t>
            </a:r>
            <a:r>
              <a:rPr lang="en-US" sz="1800" dirty="0"/>
              <a:t>Reflects a desire to achieve one’s own ends at the expense of someone else. </a:t>
            </a:r>
          </a:p>
          <a:p>
            <a:pPr marL="0" indent="0">
              <a:buNone/>
            </a:pPr>
            <a:r>
              <a:rPr lang="en-US" sz="2000" b="1" dirty="0"/>
              <a:t>Avoiding </a:t>
            </a:r>
            <a:r>
              <a:rPr lang="en-US" sz="2000" dirty="0"/>
              <a:t>- </a:t>
            </a:r>
            <a:r>
              <a:rPr lang="en-US" sz="1800" dirty="0"/>
              <a:t>This involves indifference to the concerns of both parties. </a:t>
            </a:r>
          </a:p>
          <a:p>
            <a:pPr marL="0" indent="0">
              <a:buNone/>
            </a:pPr>
            <a:r>
              <a:rPr lang="en-US" sz="2000" b="1" dirty="0"/>
              <a:t>Accommodating</a:t>
            </a:r>
            <a:r>
              <a:rPr lang="en-US" sz="2000" dirty="0"/>
              <a:t> - </a:t>
            </a:r>
            <a:r>
              <a:rPr lang="en-US" sz="1800" dirty="0"/>
              <a:t>Reflects a mirror image of competition, entirely giving in to someone else’s concerns without making any effort to achieve one’s own ends.</a:t>
            </a:r>
          </a:p>
          <a:p>
            <a:pPr marL="0" indent="0">
              <a:buNone/>
            </a:pPr>
            <a:r>
              <a:rPr lang="en-US" sz="2000" b="1" dirty="0"/>
              <a:t>Collaborating</a:t>
            </a:r>
            <a:r>
              <a:rPr lang="en-US" sz="2000" dirty="0"/>
              <a:t> - </a:t>
            </a:r>
            <a:r>
              <a:rPr lang="en-US" sz="1800" dirty="0"/>
              <a:t>Reflects an effort to fully satisfy both parties. </a:t>
            </a:r>
          </a:p>
          <a:p>
            <a:pPr marL="0" indent="0">
              <a:buNone/>
            </a:pPr>
            <a:r>
              <a:rPr lang="en-US" sz="2000" b="1" dirty="0"/>
              <a:t>Compromising</a:t>
            </a:r>
            <a:r>
              <a:rPr lang="en-US" sz="2000" dirty="0"/>
              <a:t> - </a:t>
            </a:r>
            <a:r>
              <a:rPr lang="en-US" sz="1800" dirty="0"/>
              <a:t>Reflects a sharing approach where both parties give up something, yet both parties get something.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2304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61" y="1067679"/>
            <a:ext cx="2958386" cy="3841972"/>
          </a:xfrm>
        </p:spPr>
        <p:txBody>
          <a:bodyPr/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dirty="0"/>
              <a:t>Competing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/>
              <a:t>Avoiding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/>
              <a:t>Accommodating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Collaborating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/>
              <a:t>Compromising</a:t>
            </a:r>
          </a:p>
          <a:p>
            <a:pPr marL="0" indent="0" algn="ctr">
              <a:buNone/>
            </a:pP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1915" y="1067679"/>
            <a:ext cx="4684888" cy="3579136"/>
          </a:xfrm>
        </p:spPr>
        <p:txBody>
          <a:bodyPr/>
          <a:lstStyle/>
          <a:p>
            <a:pPr lvl="4"/>
            <a:endParaRPr lang="en-US" dirty="0"/>
          </a:p>
          <a:p>
            <a:r>
              <a:rPr lang="en-US" dirty="0"/>
              <a:t>Which is your identified / preferred conflict management style?</a:t>
            </a:r>
          </a:p>
          <a:p>
            <a:r>
              <a:rPr lang="en-US" dirty="0"/>
              <a:t>Do you agree with it?</a:t>
            </a:r>
          </a:p>
          <a:p>
            <a:pPr lvl="1"/>
            <a:r>
              <a:rPr lang="en-US" dirty="0"/>
              <a:t>Share your comments with your small group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Take ten (10) minutes to score and discuss in your small group.</a:t>
            </a:r>
          </a:p>
          <a:p>
            <a:pPr marL="57136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691" y="61326"/>
            <a:ext cx="6233116" cy="868051"/>
          </a:xfrm>
        </p:spPr>
        <p:txBody>
          <a:bodyPr/>
          <a:lstStyle/>
          <a:p>
            <a:r>
              <a:rPr lang="en-US" dirty="0"/>
              <a:t>Conflict Management Styles </a:t>
            </a:r>
            <a:br>
              <a:rPr lang="en-US" dirty="0"/>
            </a:br>
            <a:r>
              <a:rPr lang="en-US" dirty="0"/>
              <a:t>Score Your Survey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0877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1F780-EF9F-4941-8DBB-9AF406FDC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Approaches to</a:t>
            </a:r>
            <a:br>
              <a:rPr lang="en-US" dirty="0"/>
            </a:br>
            <a:r>
              <a:rPr lang="en-US" dirty="0"/>
              <a:t> Conflict Management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A7D46-A059-4C15-917B-672A94DF8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944896"/>
          </a:xfrm>
        </p:spPr>
        <p:txBody>
          <a:bodyPr/>
          <a:lstStyle/>
          <a:p>
            <a:r>
              <a:rPr lang="en-US" sz="2800" dirty="0"/>
              <a:t>How do you get better at managing conflict using your Conflict Management Style?</a:t>
            </a:r>
          </a:p>
          <a:p>
            <a:r>
              <a:rPr lang="en-US" sz="2800" dirty="0"/>
              <a:t>Small Group Brainstorm Activity – 5 Minutes</a:t>
            </a:r>
          </a:p>
          <a:p>
            <a:pPr lvl="1"/>
            <a:r>
              <a:rPr lang="en-US" dirty="0"/>
              <a:t>Separate into new groups based on your Conflict Management Style</a:t>
            </a:r>
          </a:p>
          <a:p>
            <a:pPr lvl="1"/>
            <a:endParaRPr lang="en-US" dirty="0"/>
          </a:p>
          <a:p>
            <a:pPr lvl="2"/>
            <a:r>
              <a:rPr lang="en-US" sz="2600" dirty="0"/>
              <a:t>What is the BEST time, or situation to use this 	particular style?</a:t>
            </a:r>
          </a:p>
          <a:p>
            <a:pPr lvl="2"/>
            <a:r>
              <a:rPr lang="en-US" sz="2600" dirty="0"/>
              <a:t>When would it NOT be appropriate?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4461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61" y="1067679"/>
            <a:ext cx="2958386" cy="3841972"/>
          </a:xfrm>
        </p:spPr>
        <p:txBody>
          <a:bodyPr/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dirty="0"/>
              <a:t>Competing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/>
              <a:t>Avoiding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/>
              <a:t>Accommodating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Collaborating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/>
              <a:t>Compromising</a:t>
            </a:r>
          </a:p>
          <a:p>
            <a:pPr marL="0" indent="0" algn="ctr">
              <a:buNone/>
            </a:pP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1915" y="1067679"/>
            <a:ext cx="4684888" cy="3579136"/>
          </a:xfrm>
        </p:spPr>
        <p:txBody>
          <a:bodyPr/>
          <a:lstStyle/>
          <a:p>
            <a:pPr lvl="4"/>
            <a:endParaRPr lang="en-US" dirty="0"/>
          </a:p>
          <a:p>
            <a:r>
              <a:rPr lang="en-US" dirty="0"/>
              <a:t>Quick tips from each group</a:t>
            </a:r>
          </a:p>
          <a:p>
            <a:endParaRPr lang="en-US" dirty="0"/>
          </a:p>
          <a:p>
            <a:pPr lvl="1"/>
            <a:r>
              <a:rPr lang="en-US" dirty="0"/>
              <a:t>What is the BEST time, or situation to use this particular style?</a:t>
            </a:r>
          </a:p>
          <a:p>
            <a:pPr lvl="1"/>
            <a:r>
              <a:rPr lang="en-US" dirty="0"/>
              <a:t>When would it NOT be appropriate?</a:t>
            </a:r>
          </a:p>
          <a:p>
            <a:pPr lvl="1"/>
            <a:endParaRPr lang="en-US" dirty="0"/>
          </a:p>
          <a:p>
            <a:r>
              <a:rPr lang="en-US" dirty="0"/>
              <a:t>Your own plan …</a:t>
            </a:r>
          </a:p>
          <a:p>
            <a:pPr lvl="1"/>
            <a:r>
              <a:rPr lang="en-US" dirty="0"/>
              <a:t>How will YOU improve?</a:t>
            </a:r>
          </a:p>
          <a:p>
            <a:pPr marL="0" indent="0">
              <a:buNone/>
            </a:pPr>
            <a:endParaRPr lang="en-US" dirty="0"/>
          </a:p>
          <a:p>
            <a:pPr marL="57136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691" y="61326"/>
            <a:ext cx="6233116" cy="868051"/>
          </a:xfrm>
        </p:spPr>
        <p:txBody>
          <a:bodyPr/>
          <a:lstStyle/>
          <a:p>
            <a:r>
              <a:rPr lang="en-US" dirty="0"/>
              <a:t>Large Group Outbrief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9419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131a81ea5e36b81c377fe718e69e4d43c47b94"/>
  <p:tag name="ARTICULATE_SLIDE_COUNT" val="1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U 16x9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F079BE2D-A163-4C44-9E8E-2F1C6360AAC7}"/>
    </a:ext>
  </a:extLst>
</a:theme>
</file>

<file path=ppt/theme/theme2.xml><?xml version="1.0" encoding="utf-8"?>
<a:theme xmlns:a="http://schemas.openxmlformats.org/drawingml/2006/main" name="AU 16x9 w/No Shield or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43B923D4-6C0F-49C4-8BBC-3E277911286A}"/>
    </a:ext>
  </a:extLst>
</a:theme>
</file>

<file path=ppt/theme/theme3.xml><?xml version="1.0" encoding="utf-8"?>
<a:theme xmlns:a="http://schemas.openxmlformats.org/drawingml/2006/main" name="AU 16x9 Branded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5E50B638-0D52-4C92-AB1E-6C6FE1D3A94E}"/>
    </a:ext>
  </a:extLst>
</a:theme>
</file>

<file path=ppt/theme/theme4.xml><?xml version="1.0" encoding="utf-8"?>
<a:theme xmlns:a="http://schemas.openxmlformats.org/drawingml/2006/main" name="AU 16x9 w/o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7B2BFB1C-1515-4F0F-BF72-CC9DD5AAC193}"/>
    </a:ext>
  </a:extLst>
</a:theme>
</file>

<file path=ppt/theme/theme5.xml><?xml version="1.0" encoding="utf-8"?>
<a:theme xmlns:a="http://schemas.openxmlformats.org/drawingml/2006/main" name="Spaatz 16x9 Template 23 Jul 09 ">
  <a:themeElements>
    <a:clrScheme name="AU Theme">
      <a:dk1>
        <a:srgbClr val="000000"/>
      </a:dk1>
      <a:lt1>
        <a:srgbClr val="FFFFFF"/>
      </a:lt1>
      <a:dk2>
        <a:srgbClr val="002060"/>
      </a:dk2>
      <a:lt2>
        <a:srgbClr val="808080"/>
      </a:lt2>
      <a:accent1>
        <a:srgbClr val="000000"/>
      </a:accent1>
      <a:accent2>
        <a:srgbClr val="002060"/>
      </a:accent2>
      <a:accent3>
        <a:srgbClr val="00B050"/>
      </a:accent3>
      <a:accent4>
        <a:srgbClr val="FFFF00"/>
      </a:accent4>
      <a:accent5>
        <a:srgbClr val="FF0000"/>
      </a:accent5>
      <a:accent6>
        <a:srgbClr val="000000"/>
      </a:accent6>
      <a:hlink>
        <a:srgbClr val="00B050"/>
      </a:hlink>
      <a:folHlink>
        <a:srgbClr val="92D050"/>
      </a:folHlink>
    </a:clrScheme>
    <a:fontScheme name="AU Slide 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dirty="0">
            <a:latin typeface="+mn-lt"/>
          </a:defRPr>
        </a:defPPr>
      </a:lstStyle>
    </a:txDef>
  </a:objectDefaults>
  <a:extraClrSchemeLst>
    <a:extraClrScheme>
      <a:clrScheme name="2_Standard Template NA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 Template NA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5B1AA8E-EB5C-4BA9-956E-D22D50763BD1}" vid="{C34CFDB5-6BC7-4A23-B77E-00A8C3BDEA1F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5B1AA8E-EB5C-4BA9-956E-D22D50763BD1}" vid="{0ECEA0E6-E154-4EF5-A596-1698D258F82C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EA15A561888C4191BBD2D4FDF49D90" ma:contentTypeVersion="10" ma:contentTypeDescription="Create a new document." ma:contentTypeScope="" ma:versionID="f67919f310e430957e7bfde002c64c04">
  <xsd:schema xmlns:xsd="http://www.w3.org/2001/XMLSchema" xmlns:xs="http://www.w3.org/2001/XMLSchema" xmlns:p="http://schemas.microsoft.com/office/2006/metadata/properties" xmlns:ns2="2c9054d2-326f-4c39-8460-7f0f408c03b5" targetNamespace="http://schemas.microsoft.com/office/2006/metadata/properties" ma:root="true" ma:fieldsID="e67f858d7f67883e600c0c84019f3da2" ns2:_="">
    <xsd:import namespace="2c9054d2-326f-4c39-8460-7f0f408c03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054d2-326f-4c39-8460-7f0f408c03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B2DF71-FD90-4428-804C-B2F753EA48B3}"/>
</file>

<file path=customXml/itemProps2.xml><?xml version="1.0" encoding="utf-8"?>
<ds:datastoreItem xmlns:ds="http://schemas.openxmlformats.org/officeDocument/2006/customXml" ds:itemID="{2FC7FD41-30DB-4792-A86C-8BC6684DADAB}"/>
</file>

<file path=customXml/itemProps3.xml><?xml version="1.0" encoding="utf-8"?>
<ds:datastoreItem xmlns:ds="http://schemas.openxmlformats.org/officeDocument/2006/customXml" ds:itemID="{9F3F69D4-8528-4771-BC08-447A361DC700}"/>
</file>

<file path=docProps/app.xml><?xml version="1.0" encoding="utf-8"?>
<Properties xmlns="http://schemas.openxmlformats.org/officeDocument/2006/extended-properties" xmlns:vt="http://schemas.openxmlformats.org/officeDocument/2006/docPropsVTypes">
  <Template>AU 16x9 Powerpoint Template v1.1</Template>
  <TotalTime>0</TotalTime>
  <Words>457</Words>
  <Application>Microsoft Office PowerPoint</Application>
  <PresentationFormat>On-screen Show (16:9)</PresentationFormat>
  <Paragraphs>100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Times New Roman</vt:lpstr>
      <vt:lpstr>Calibri Light</vt:lpstr>
      <vt:lpstr>Mongolian Baiti</vt:lpstr>
      <vt:lpstr>Arial</vt:lpstr>
      <vt:lpstr>Times</vt:lpstr>
      <vt:lpstr>Calibri</vt:lpstr>
      <vt:lpstr>AU 16x9 w/Bottom Bar</vt:lpstr>
      <vt:lpstr>AU 16x9 w/No Shield or Bottom Bar</vt:lpstr>
      <vt:lpstr>AU 16x9 Branded w/Bottom Bar</vt:lpstr>
      <vt:lpstr>AU 16x9 w/o Bottom Bar</vt:lpstr>
      <vt:lpstr>Spaatz 16x9 Template 23 Jul 09 </vt:lpstr>
      <vt:lpstr>Custom Design</vt:lpstr>
      <vt:lpstr>Conflict Management </vt:lpstr>
      <vt:lpstr>Objectives</vt:lpstr>
      <vt:lpstr>Class Discussion</vt:lpstr>
      <vt:lpstr>Large Group Discussion</vt:lpstr>
      <vt:lpstr>Preferred Conflict Management Style</vt:lpstr>
      <vt:lpstr>Conflict Management Styles</vt:lpstr>
      <vt:lpstr>Conflict Management Styles  Score Your Survey</vt:lpstr>
      <vt:lpstr>Effective Approaches to  Conflict Management Styles</vt:lpstr>
      <vt:lpstr>Large Group Outbrief</vt:lpstr>
      <vt:lpstr>Self-Assessment Exercise</vt:lpstr>
      <vt:lpstr>Break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2018-08-06T14:36:40Z</dcterms:created>
  <dcterms:modified xsi:type="dcterms:W3CDTF">2022-05-18T17:27:53Z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EB66F2FC-3733-4490-99C1-E7902D9BB5C9</vt:lpwstr>
  </property>
  <property fmtid="{D5CDD505-2E9C-101B-9397-08002B2CF9AE}" pid="3" name="ArticulatePath">
    <vt:lpwstr>Communication-in-Command (slides)</vt:lpwstr>
  </property>
  <property fmtid="{D5CDD505-2E9C-101B-9397-08002B2CF9AE}" pid="4" name="ContentTypeId">
    <vt:lpwstr>0x0101007AEA15A561888C4191BBD2D4FDF49D90</vt:lpwstr>
  </property>
</Properties>
</file>